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91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7" r:id="rId6"/>
    <p:sldId id="268" r:id="rId7"/>
    <p:sldId id="269" r:id="rId8"/>
    <p:sldId id="261" r:id="rId9"/>
    <p:sldId id="265" r:id="rId10"/>
    <p:sldId id="262" r:id="rId11"/>
    <p:sldId id="263" r:id="rId12"/>
    <p:sldId id="266" r:id="rId13"/>
    <p:sldId id="26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2A5010"/>
    <a:srgbClr val="5089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4" autoAdjust="0"/>
    <p:restoredTop sz="95501" autoAdjust="0"/>
  </p:normalViewPr>
  <p:slideViewPr>
    <p:cSldViewPr snapToGrid="0">
      <p:cViewPr varScale="1">
        <p:scale>
          <a:sx n="49" d="100"/>
          <a:sy n="49" d="100"/>
        </p:scale>
        <p:origin x="70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2F707-FEA3-4410-8C17-C22833CA13E2}" type="datetimeFigureOut">
              <a:rPr lang="en-US" smtClean="0"/>
              <a:t>11/5/2020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056C6-1B7E-4A53-A4D5-1FFF0634D5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0840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3CF0C-B421-44C0-9E7E-52546E8D53E8}" type="datetimeFigureOut">
              <a:rPr lang="en-US" smtClean="0"/>
              <a:t>11/5/2020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CEBE6-4ED0-4E02-9236-03ACA5826A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566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CEBE6-4ED0-4E02-9236-03ACA5826AF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669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</a:t>
            </a:r>
            <a:r>
              <a:rPr lang="en-US" baseline="0" dirty="0"/>
              <a:t> Healthcare professionals- not only doctors, or nurses, but anyone providing a direct health care service.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CEBE6-4ED0-4E02-9236-03ACA5826AF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160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CEBE6-4ED0-4E02-9236-03ACA5826AF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734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CEBE6-4ED0-4E02-9236-03ACA5826AF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687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Montgomery, New Mexico</a:t>
            </a:r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CEBE6-4ED0-4E02-9236-03ACA5826AF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049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Life’s Simple 7 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CEBE6-4ED0-4E02-9236-03ACA5826AF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640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Originating</a:t>
            </a:r>
            <a:r>
              <a:rPr lang="en-US" baseline="0" dirty="0"/>
              <a:t> website</a:t>
            </a:r>
          </a:p>
          <a:p>
            <a:r>
              <a:rPr lang="en-US" baseline="0" dirty="0"/>
              <a:t>Google search: green prescription new Zealand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CEBE6-4ED0-4E02-9236-03ACA5826AF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0753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CEBE6-4ED0-4E02-9236-03ACA5826AF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148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6F6B-458C-401D-9994-40D4C8BD14CB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803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4ADD2-ED64-4EC5-A06F-83094590E941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773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FE1B-6E75-44F4-9604-03E948E14EF5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5303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D95B-31B7-4BA3-9DB7-45BA412C5D58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7683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9E6C-352E-4B6B-8DC9-0B57C6E70546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0244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E2C0-DD8B-469B-8D7B-15994DB43F18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902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FC309-8F3C-4304-8C62-091D7AE3B34C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9949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C52D-0D95-425E-AFBA-C55F6B7132A2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130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DE03A-CC48-41D2-8845-C192B1FEBDEE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069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461B-9479-4286-8D84-4AEBDAD6327F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139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A2F6-032A-4751-9804-2A82AC1261F5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55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83F5B-934E-487D-B5B8-04EA1AD3164E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322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B36D1-69C4-4C90-90C7-6DAB47B7ACCF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778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45866-76E8-4E5B-8DAF-94E8FCFBB776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534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918C-022C-4A68-82CF-7D6ACB1C90C9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84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93AB6-E1B0-4D0B-AEFC-A8A5AFB6CE18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811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57955-100C-4B24-86CC-F0985FCAFE7D}" type="datetime1">
              <a:rPr lang="en-US" smtClean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02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  <p:sldLayoutId id="2147483929" r:id="rId12"/>
    <p:sldLayoutId id="2147483930" r:id="rId13"/>
    <p:sldLayoutId id="2147483931" r:id="rId14"/>
    <p:sldLayoutId id="2147483932" r:id="rId15"/>
    <p:sldLayoutId id="2147483933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.govt.nz/our-work/preventative-health-wellness/physical-activity/green-prescription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neefusa.org/resource/rx-outdoor-activity" TargetMode="External"/><Relationship Id="rId4" Type="http://schemas.openxmlformats.org/officeDocument/2006/relationships/hyperlink" Target="https://www.health.govt.nz/publication/green-prescription-patient-survey-2018-report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Melissa.Maytin@FLHealth.gov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.govt.nz/publication/green-prescription-patient-survey-2018-repor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921217"/>
          </a:xfrm>
        </p:spPr>
        <p:txBody>
          <a:bodyPr/>
          <a:lstStyle/>
          <a:p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Journey to Wellness Rx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293721"/>
            <a:ext cx="7766936" cy="921217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Natouchka Murray</a:t>
            </a:r>
          </a:p>
          <a:p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Health Services Representative</a:t>
            </a:r>
          </a:p>
        </p:txBody>
      </p:sp>
    </p:spTree>
    <p:extLst>
      <p:ext uri="{BB962C8B-B14F-4D97-AF65-F5344CB8AC3E}">
        <p14:creationId xmlns:p14="http://schemas.microsoft.com/office/powerpoint/2010/main" val="2246661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28337"/>
            <a:ext cx="8596668" cy="778886"/>
          </a:xfrm>
        </p:spPr>
        <p:txBody>
          <a:bodyPr>
            <a:normAutofit fontScale="90000"/>
          </a:bodyPr>
          <a:lstStyle/>
          <a:p>
            <a:pPr algn="ctr"/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Journey to Wellness Rx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– Front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966" y="727034"/>
            <a:ext cx="7137403" cy="602013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47439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00" y="1270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3200" i="1" dirty="0">
                <a:solidFill>
                  <a:schemeClr val="accent2">
                    <a:lumMod val="75000"/>
                  </a:schemeClr>
                </a:solidFill>
              </a:rPr>
              <a:t>Journey to Wellness Rx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– Back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75" y="668176"/>
            <a:ext cx="7748118" cy="593113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53134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235" y="1795631"/>
            <a:ext cx="8796866" cy="3880773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2000" dirty="0">
                <a:solidFill>
                  <a:srgbClr val="0000FF"/>
                </a:solidFill>
                <a:hlinkClick r:id="rId3"/>
              </a:rPr>
              <a:t>http://www.health.govt.nz/our-work/preventative-health-wellness/physical-activity/green-prescriptions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2000" dirty="0">
                <a:solidFill>
                  <a:srgbClr val="0000FF"/>
                </a:solidFill>
                <a:hlinkClick r:id="rId4"/>
              </a:rPr>
              <a:t>https://www.health.govt.nz/publication/green-prescription-patient-survey-2018-report</a:t>
            </a:r>
            <a:endParaRPr lang="en-US" sz="2000" dirty="0">
              <a:solidFill>
                <a:srgbClr val="0000FF"/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  <a:hlinkClick r:id="rId5"/>
              </a:rPr>
              <a:t>https://www.neefusa.org/resource/rx-outdoor-activity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US" dirty="0">
                <a:solidFill>
                  <a:srgbClr val="92D050"/>
                </a:solidFill>
              </a:rPr>
              <a:t>Sue Garrett et al. The British Medical Journal, Volume 61, Number 584, March 2011.</a:t>
            </a: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924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29389"/>
            <a:ext cx="8596668" cy="55119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Thank You!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800" i="1" dirty="0">
                <a:solidFill>
                  <a:schemeClr val="accent2">
                    <a:lumMod val="50000"/>
                  </a:schemeClr>
                </a:solidFill>
              </a:rPr>
              <a:t>Any questions?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092200" y="3131601"/>
            <a:ext cx="7766936" cy="3092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Natouchka Murray, CCHW- Health Services Representative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Florida Department of Health in Miami-Dade County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Office of Community Health and Planning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Email: </a:t>
            </a:r>
            <a:r>
              <a:rPr lang="en-US" sz="2400" b="1" dirty="0">
                <a:solidFill>
                  <a:srgbClr val="2A5010"/>
                </a:solidFill>
                <a:hlinkClick r:id="rId3"/>
              </a:rPr>
              <a:t>Natouchka.Murray@FLHealth.gov</a:t>
            </a:r>
            <a:endParaRPr lang="en-US" sz="2400" b="1" dirty="0">
              <a:solidFill>
                <a:srgbClr val="2A5010"/>
              </a:solidFill>
            </a:endParaRPr>
          </a:p>
          <a:p>
            <a:pPr marL="0" indent="0" algn="ctr">
              <a:buNone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Phone: 305-234-5400, x 8848</a:t>
            </a:r>
          </a:p>
        </p:txBody>
      </p:sp>
    </p:spTree>
    <p:extLst>
      <p:ext uri="{BB962C8B-B14F-4D97-AF65-F5344CB8AC3E}">
        <p14:creationId xmlns:p14="http://schemas.microsoft.com/office/powerpoint/2010/main" val="2110235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1264"/>
            <a:ext cx="8596668" cy="13208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What is the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Journey to Wellness Rx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47" y="1695450"/>
            <a:ext cx="9448664" cy="4711037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  <a:buClr>
                <a:schemeClr val="accent2">
                  <a:lumMod val="75000"/>
                </a:schemeClr>
              </a:buClr>
            </a:pPr>
            <a:r>
              <a:rPr lang="en-US" sz="2400" dirty="0"/>
              <a:t>A non-pharmaceutical prescription </a:t>
            </a:r>
          </a:p>
          <a:p>
            <a:pPr>
              <a:lnSpc>
                <a:spcPct val="200000"/>
              </a:lnSpc>
              <a:buClr>
                <a:schemeClr val="accent2">
                  <a:lumMod val="75000"/>
                </a:schemeClr>
              </a:buClr>
            </a:pPr>
            <a:r>
              <a:rPr lang="en-US" sz="2400" dirty="0"/>
              <a:t>Provided by healthcare personnel (nurses, HSR, health educators, etc.)</a:t>
            </a:r>
          </a:p>
          <a:p>
            <a:pPr>
              <a:lnSpc>
                <a:spcPct val="200000"/>
              </a:lnSpc>
              <a:buClr>
                <a:schemeClr val="accent2">
                  <a:lumMod val="75000"/>
                </a:schemeClr>
              </a:buClr>
            </a:pPr>
            <a:r>
              <a:rPr lang="en-US" sz="2400" dirty="0"/>
              <a:t>Recommends physical activity, healthy eating &amp; tobacco cessation </a:t>
            </a:r>
          </a:p>
          <a:p>
            <a:pPr>
              <a:lnSpc>
                <a:spcPct val="200000"/>
              </a:lnSpc>
              <a:buClr>
                <a:schemeClr val="accent2">
                  <a:lumMod val="75000"/>
                </a:schemeClr>
              </a:buClr>
            </a:pPr>
            <a:r>
              <a:rPr lang="en-US" sz="2400" dirty="0"/>
              <a:t>Aims to help with weight or chronic disease management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2400" dirty="0"/>
              <a:t>Will facilitate access to all Miami-Dade’s community resources that promote and assist individuals with creating a healthy lifestyle</a:t>
            </a:r>
          </a:p>
          <a:p>
            <a:pPr>
              <a:lnSpc>
                <a:spcPct val="200000"/>
              </a:lnSpc>
            </a:pPr>
            <a:endParaRPr lang="en-US" sz="2400" dirty="0"/>
          </a:p>
          <a:p>
            <a:pPr>
              <a:lnSpc>
                <a:spcPct val="200000"/>
              </a:lnSpc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9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73201"/>
            <a:ext cx="8596668" cy="4413250"/>
          </a:xfrm>
        </p:spPr>
        <p:txBody>
          <a:bodyPr/>
          <a:lstStyle/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</a:pPr>
            <a:r>
              <a:rPr lang="en-US" sz="2200" dirty="0"/>
              <a:t>Originated in New Zealand in 1998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</a:pPr>
            <a:r>
              <a:rPr lang="en-US" sz="2200" dirty="0"/>
              <a:t>Originally known as the Green Prescription (GRx)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</a:pPr>
            <a:r>
              <a:rPr lang="en-US" sz="2200" dirty="0"/>
              <a:t>2 Components</a:t>
            </a:r>
          </a:p>
          <a:p>
            <a:pPr lvl="1">
              <a:lnSpc>
                <a:spcPct val="150000"/>
              </a:lnSpc>
              <a:buClr>
                <a:schemeClr val="accent2">
                  <a:lumMod val="75000"/>
                </a:schemeClr>
              </a:buClr>
            </a:pPr>
            <a:r>
              <a:rPr lang="en-US" sz="2200" b="1" dirty="0"/>
              <a:t>GRx</a:t>
            </a:r>
            <a:r>
              <a:rPr lang="en-US" sz="2200" dirty="0"/>
              <a:t>: For Adults</a:t>
            </a:r>
          </a:p>
          <a:p>
            <a:pPr lvl="1">
              <a:buClr>
                <a:schemeClr val="accent2">
                  <a:lumMod val="75000"/>
                </a:schemeClr>
              </a:buClr>
            </a:pPr>
            <a:r>
              <a:rPr lang="en-US" sz="2200" b="1" dirty="0"/>
              <a:t>GRx Active Families: </a:t>
            </a:r>
            <a:r>
              <a:rPr lang="en-US" sz="2200" dirty="0"/>
              <a:t>Aims to increase physical activity for children, young individuals and their families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2200" dirty="0"/>
              <a:t> 	GRx has been used by over 80% of New Zealand general  	practitioners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887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4975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63839"/>
            <a:ext cx="10815729" cy="5693705"/>
          </a:xfrm>
        </p:spPr>
        <p:txBody>
          <a:bodyPr/>
          <a:lstStyle/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2200" dirty="0"/>
              <a:t>GRx Patient Survey 2018</a:t>
            </a:r>
          </a:p>
          <a:p>
            <a:pPr lvl="1">
              <a:buClr>
                <a:schemeClr val="accent2">
                  <a:lumMod val="75000"/>
                </a:schemeClr>
              </a:buClr>
            </a:pPr>
            <a:r>
              <a:rPr lang="en-US" sz="2200" b="1" dirty="0"/>
              <a:t>Sample</a:t>
            </a:r>
            <a:r>
              <a:rPr lang="en-US" sz="2200" dirty="0"/>
              <a:t>: Almost 3000</a:t>
            </a:r>
          </a:p>
          <a:p>
            <a:pPr lvl="1">
              <a:buClr>
                <a:schemeClr val="accent2">
                  <a:lumMod val="75000"/>
                </a:schemeClr>
              </a:buClr>
            </a:pPr>
            <a:r>
              <a:rPr lang="en-US" sz="2200" b="1" dirty="0"/>
              <a:t>Reason for being issued a GRx</a:t>
            </a:r>
            <a:r>
              <a:rPr lang="en-US" sz="2200" dirty="0"/>
              <a:t>: 52% ‘weight problems’, 23% high blood pressure &amp; risk of stroke</a:t>
            </a:r>
          </a:p>
          <a:p>
            <a:pPr lvl="1">
              <a:buClr>
                <a:schemeClr val="accent2">
                  <a:lumMod val="75000"/>
                </a:schemeClr>
              </a:buClr>
            </a:pPr>
            <a:r>
              <a:rPr lang="en-US" sz="2200" b="1" dirty="0"/>
              <a:t>6-8 months after GRx: </a:t>
            </a:r>
          </a:p>
          <a:p>
            <a:pPr lvl="2">
              <a:buClr>
                <a:schemeClr val="accent2">
                  <a:lumMod val="75000"/>
                </a:schemeClr>
              </a:buClr>
            </a:pPr>
            <a:r>
              <a:rPr lang="en-US" sz="2000" dirty="0"/>
              <a:t>71% have noticed positive changes in their health</a:t>
            </a:r>
          </a:p>
          <a:p>
            <a:pPr lvl="2">
              <a:buClr>
                <a:schemeClr val="accent2">
                  <a:lumMod val="75000"/>
                </a:schemeClr>
              </a:buClr>
            </a:pPr>
            <a:r>
              <a:rPr lang="en-US" sz="2000" dirty="0"/>
              <a:t>65% have made changes to their diet</a:t>
            </a:r>
          </a:p>
          <a:p>
            <a:pPr lvl="2">
              <a:buClr>
                <a:schemeClr val="accent2">
                  <a:lumMod val="75000"/>
                </a:schemeClr>
              </a:buClr>
            </a:pPr>
            <a:r>
              <a:rPr lang="en-US" sz="2000" dirty="0"/>
              <a:t>67% have encouraged others to be active</a:t>
            </a:r>
          </a:p>
          <a:p>
            <a:pPr lvl="2">
              <a:buClr>
                <a:schemeClr val="accent2">
                  <a:lumMod val="75000"/>
                </a:schemeClr>
              </a:buClr>
            </a:pPr>
            <a:r>
              <a:rPr lang="en-US" sz="2000" dirty="0"/>
              <a:t>61%  still more active than they were before getting GRx</a:t>
            </a:r>
          </a:p>
          <a:p>
            <a:pPr lvl="2">
              <a:buClr>
                <a:schemeClr val="accent2">
                  <a:lumMod val="75000"/>
                </a:schemeClr>
              </a:buClr>
            </a:pPr>
            <a:r>
              <a:rPr lang="en-US" sz="2000" dirty="0"/>
              <a:t>43% have lost weight</a:t>
            </a:r>
          </a:p>
          <a:p>
            <a:pPr marL="914400" lvl="2" indent="0">
              <a:buClr>
                <a:schemeClr val="accent2">
                  <a:lumMod val="75000"/>
                </a:schemeClr>
              </a:buClr>
              <a:buNone/>
            </a:pPr>
            <a:endParaRPr lang="en-US" sz="2000" dirty="0"/>
          </a:p>
          <a:p>
            <a:pPr marL="914400" lvl="2" indent="0">
              <a:buClr>
                <a:schemeClr val="accent2">
                  <a:lumMod val="75000"/>
                </a:schemeClr>
              </a:buClr>
              <a:buNone/>
            </a:pPr>
            <a:r>
              <a:rPr lang="en-US" dirty="0">
                <a:hlinkClick r:id="rId3"/>
              </a:rPr>
              <a:t>https://www.health.govt.nz/publication/green-prescription-patient-survey-2018-report</a:t>
            </a:r>
            <a:endParaRPr lang="en-US" dirty="0"/>
          </a:p>
          <a:p>
            <a:pPr marL="914400" lvl="2" indent="0">
              <a:buClr>
                <a:schemeClr val="accent2">
                  <a:lumMod val="75000"/>
                </a:schemeClr>
              </a:buClr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666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559" y="597932"/>
            <a:ext cx="8596668" cy="13208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Green Prescription- Samples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7" r="248"/>
          <a:stretch/>
        </p:blipFill>
        <p:spPr>
          <a:xfrm>
            <a:off x="523559" y="1918732"/>
            <a:ext cx="3450782" cy="451736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8125" y="2242593"/>
            <a:ext cx="4752102" cy="379876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808046" y="1241336"/>
            <a:ext cx="42159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New Mexico</a:t>
            </a:r>
          </a:p>
        </p:txBody>
      </p:sp>
    </p:spTree>
    <p:extLst>
      <p:ext uri="{BB962C8B-B14F-4D97-AF65-F5344CB8AC3E}">
        <p14:creationId xmlns:p14="http://schemas.microsoft.com/office/powerpoint/2010/main" val="563061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933" y="161863"/>
            <a:ext cx="8596668" cy="13208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Green Prescription- Samples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5933" y="966641"/>
            <a:ext cx="9207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U.S. National Environmental Education Foundation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580" y="1707251"/>
            <a:ext cx="7343373" cy="474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150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12298"/>
            <a:ext cx="8596668" cy="13208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Green Prescription- Samples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24618" y="772698"/>
            <a:ext cx="4102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Canada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422" y="1433098"/>
            <a:ext cx="3541374" cy="519678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86385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951" y="609600"/>
            <a:ext cx="9396249" cy="1282978"/>
          </a:xfrm>
        </p:spPr>
        <p:txBody>
          <a:bodyPr>
            <a:normAutofit fontScale="90000"/>
          </a:bodyPr>
          <a:lstStyle/>
          <a:p>
            <a:pPr algn="ctr"/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Journey to Wellness Rx </a:t>
            </a:r>
            <a:br>
              <a:rPr lang="en-US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3100" dirty="0">
                <a:solidFill>
                  <a:schemeClr val="accent2">
                    <a:lumMod val="75000"/>
                  </a:schemeClr>
                </a:solidFill>
              </a:rPr>
              <a:t>DOH-Miami-Dade’s version of the Green Prescription)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951" y="1892578"/>
            <a:ext cx="9963807" cy="38807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</a:pPr>
            <a:r>
              <a:rPr lang="en-US" sz="2200" dirty="0"/>
              <a:t>In Use by OCH&amp;P Community Health Action Team (CHAT) since Dec. 2015</a:t>
            </a:r>
          </a:p>
          <a:p>
            <a:pPr lvl="1">
              <a:lnSpc>
                <a:spcPct val="110000"/>
              </a:lnSpc>
              <a:buClr>
                <a:schemeClr val="accent2">
                  <a:lumMod val="75000"/>
                </a:schemeClr>
              </a:buClr>
            </a:pPr>
            <a:r>
              <a:rPr lang="en-US" sz="2200" dirty="0"/>
              <a:t>Health Fairs, Health Promotions, Health &amp; Wellness Center in Liberty City at Frederica Wilson &amp; Juanita Mann HC</a:t>
            </a:r>
          </a:p>
          <a:p>
            <a:pPr lvl="1">
              <a:lnSpc>
                <a:spcPct val="150000"/>
              </a:lnSpc>
              <a:buClr>
                <a:schemeClr val="accent2">
                  <a:lumMod val="75000"/>
                </a:schemeClr>
              </a:buClr>
            </a:pPr>
            <a:r>
              <a:rPr lang="en-US" sz="2200" dirty="0"/>
              <a:t>69,818 distributed (Dec 2015-September 2020)</a:t>
            </a:r>
          </a:p>
          <a:p>
            <a:pPr lvl="1">
              <a:lnSpc>
                <a:spcPct val="150000"/>
              </a:lnSpc>
              <a:buClr>
                <a:schemeClr val="accent2">
                  <a:lumMod val="75000"/>
                </a:schemeClr>
              </a:buClr>
            </a:pPr>
            <a:r>
              <a:rPr lang="en-US" sz="2200" dirty="0"/>
              <a:t>Follow-up clients report healthy lifestyle modifications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943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333" y="288758"/>
            <a:ext cx="9292166" cy="1550989"/>
          </a:xfrm>
        </p:spPr>
        <p:txBody>
          <a:bodyPr>
            <a:normAutofit/>
          </a:bodyPr>
          <a:lstStyle/>
          <a:p>
            <a:pPr algn="ctr"/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Journey to Wellness Rx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– Next Steps</a:t>
            </a:r>
            <a:endParaRPr lang="en-US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398" y="1106905"/>
            <a:ext cx="8507603" cy="5299582"/>
          </a:xfrm>
        </p:spPr>
        <p:txBody>
          <a:bodyPr>
            <a:noAutofit/>
          </a:bodyPr>
          <a:lstStyle/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2200" dirty="0"/>
              <a:t>DOH-MD employee Worksite Wellness program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2200" dirty="0"/>
              <a:t>Other DOH-Miami-Dade direct service programs to distribute to their clients (on-site clinical areas and at outreach activities)</a:t>
            </a:r>
          </a:p>
          <a:p>
            <a:pPr lvl="1">
              <a:spcBef>
                <a:spcPts val="0"/>
              </a:spcBef>
              <a:buClr>
                <a:schemeClr val="accent2">
                  <a:lumMod val="75000"/>
                </a:schemeClr>
              </a:buClr>
            </a:pPr>
            <a:r>
              <a:rPr lang="en-US" sz="2200" dirty="0"/>
              <a:t>Dental</a:t>
            </a:r>
          </a:p>
          <a:p>
            <a:pPr lvl="1">
              <a:spcBef>
                <a:spcPts val="0"/>
              </a:spcBef>
              <a:buClr>
                <a:schemeClr val="accent2">
                  <a:lumMod val="75000"/>
                </a:schemeClr>
              </a:buClr>
            </a:pPr>
            <a:r>
              <a:rPr lang="en-US" sz="2200" dirty="0"/>
              <a:t>HIV/STD</a:t>
            </a:r>
          </a:p>
          <a:p>
            <a:pPr lvl="1">
              <a:spcBef>
                <a:spcPts val="0"/>
              </a:spcBef>
              <a:buClr>
                <a:schemeClr val="accent2">
                  <a:lumMod val="75000"/>
                </a:schemeClr>
              </a:buClr>
            </a:pPr>
            <a:r>
              <a:rPr lang="en-US" sz="2200" dirty="0"/>
              <a:t>Refugee Health</a:t>
            </a:r>
          </a:p>
          <a:p>
            <a:pPr lvl="1">
              <a:spcBef>
                <a:spcPts val="0"/>
              </a:spcBef>
              <a:buClr>
                <a:schemeClr val="accent2">
                  <a:lumMod val="75000"/>
                </a:schemeClr>
              </a:buClr>
            </a:pPr>
            <a:r>
              <a:rPr lang="en-US" sz="2200" dirty="0"/>
              <a:t>School Health</a:t>
            </a:r>
          </a:p>
          <a:p>
            <a:pPr lvl="1">
              <a:spcBef>
                <a:spcPts val="0"/>
              </a:spcBef>
              <a:buClr>
                <a:schemeClr val="accent2">
                  <a:lumMod val="75000"/>
                </a:schemeClr>
              </a:buClr>
            </a:pPr>
            <a:r>
              <a:rPr lang="en-US" sz="2200" dirty="0"/>
              <a:t>Tuberculosis Control &amp; Prevention</a:t>
            </a:r>
          </a:p>
          <a:p>
            <a:pPr lvl="1">
              <a:spcBef>
                <a:spcPts val="0"/>
              </a:spcBef>
              <a:buClr>
                <a:schemeClr val="accent2">
                  <a:lumMod val="75000"/>
                </a:schemeClr>
              </a:buClr>
            </a:pPr>
            <a:r>
              <a:rPr lang="en-US" sz="2200" dirty="0"/>
              <a:t>WIC</a:t>
            </a:r>
          </a:p>
          <a:p>
            <a:pPr lvl="1">
              <a:spcBef>
                <a:spcPts val="0"/>
              </a:spcBef>
              <a:buClr>
                <a:schemeClr val="accent2">
                  <a:lumMod val="75000"/>
                </a:schemeClr>
              </a:buClr>
            </a:pPr>
            <a:r>
              <a:rPr lang="en-US" sz="2200" dirty="0"/>
              <a:t>Women’s Health &amp; Preventative Services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2200" dirty="0"/>
              <a:t>Other optional partners: Miami-Dade County Parks Recreation and Open Spaces, The Children’s Trust, Healthy Start Coalition providers, West Kendall Baptist Hospital, University of Miami, and Barry University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86000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3268</TotalTime>
  <Words>527</Words>
  <Application>Microsoft Office PowerPoint</Application>
  <PresentationFormat>Widescreen</PresentationFormat>
  <Paragraphs>91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Wingdings 3</vt:lpstr>
      <vt:lpstr>Facet</vt:lpstr>
      <vt:lpstr>Journey to Wellness Rx </vt:lpstr>
      <vt:lpstr>What is the Journey to Wellness Rx ?</vt:lpstr>
      <vt:lpstr>Background</vt:lpstr>
      <vt:lpstr> Impact</vt:lpstr>
      <vt:lpstr>Green Prescription- Samples</vt:lpstr>
      <vt:lpstr>Green Prescription- Samples </vt:lpstr>
      <vt:lpstr>Green Prescription- Samples</vt:lpstr>
      <vt:lpstr>Journey to Wellness Rx  (DOH-Miami-Dade’s version of the Green Prescription) </vt:lpstr>
      <vt:lpstr>Journey to Wellness Rx – Next Steps</vt:lpstr>
      <vt:lpstr>Journey to Wellness Rx – Front </vt:lpstr>
      <vt:lpstr>Journey to Wellness Rx – Back </vt:lpstr>
      <vt:lpstr>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Journey to Wellness: Green Rx</dc:title>
  <dc:creator>Maytin, Melissa</dc:creator>
  <cp:lastModifiedBy>Murray, Natouchka X</cp:lastModifiedBy>
  <cp:revision>88</cp:revision>
  <dcterms:created xsi:type="dcterms:W3CDTF">2016-07-22T14:38:39Z</dcterms:created>
  <dcterms:modified xsi:type="dcterms:W3CDTF">2020-11-05T19:41:32Z</dcterms:modified>
</cp:coreProperties>
</file>